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14" r:id="rId2"/>
  </p:sldMasterIdLst>
  <p:notesMasterIdLst>
    <p:notesMasterId r:id="rId34"/>
  </p:notesMasterIdLst>
  <p:sldIdLst>
    <p:sldId id="256" r:id="rId3"/>
    <p:sldId id="353" r:id="rId4"/>
    <p:sldId id="360" r:id="rId5"/>
    <p:sldId id="313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9" r:id="rId14"/>
    <p:sldId id="370" r:id="rId15"/>
    <p:sldId id="371" r:id="rId16"/>
    <p:sldId id="372" r:id="rId17"/>
    <p:sldId id="373" r:id="rId18"/>
    <p:sldId id="368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C6276F-3BA3-4DFA-9589-CBE35222556E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C179D5-BB19-4C34-9672-00D6CF9388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hangingPunct="0">
              <a:defRPr/>
            </a:pPr>
            <a:fld id="{21A2F18E-A40C-4E37-A909-7BBA7330ECFA}" type="slidenum">
              <a:rPr lang="en-US">
                <a:solidFill>
                  <a:srgbClr val="000000"/>
                </a:solidFill>
                <a:latin typeface="Calibri"/>
              </a:rPr>
              <a:pPr defTabSz="931774" eaLnBrk="0" hangingPunct="0"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81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hangingPunct="0">
              <a:defRPr/>
            </a:pPr>
            <a:fld id="{21A2F18E-A40C-4E37-A909-7BBA7330ECFA}" type="slidenum">
              <a:rPr lang="en-US">
                <a:solidFill>
                  <a:srgbClr val="000000"/>
                </a:solidFill>
                <a:latin typeface="Calibri"/>
              </a:rPr>
              <a:pPr defTabSz="931774" eaLnBrk="0" hangingPunct="0">
                <a:defRPr/>
              </a:pPr>
              <a:t>27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10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hangingPunct="0">
              <a:defRPr/>
            </a:pPr>
            <a:fld id="{21A2F18E-A40C-4E37-A909-7BBA7330ECFA}" type="slidenum">
              <a:rPr lang="en-US">
                <a:solidFill>
                  <a:srgbClr val="000000"/>
                </a:solidFill>
                <a:latin typeface="Calibri"/>
              </a:rPr>
              <a:pPr defTabSz="931774" eaLnBrk="0" hangingPunct="0">
                <a:defRPr/>
              </a:pPr>
              <a:t>30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79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170-7721-4590-BD5C-9CE4D176A5FC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0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2E8-EBB2-4933-9984-4DE657FF4710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591-0E27-4395-BECA-A88C4F5A1B42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596"/>
            <a:ext cx="9144000" cy="6857404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172447" y="6013325"/>
            <a:ext cx="25025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www.mcguirewoods.com</a:t>
            </a:r>
            <a:endParaRPr lang="en-US" sz="9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6975" y="1925319"/>
            <a:ext cx="8150051" cy="1029729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6973" y="3119593"/>
            <a:ext cx="81500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24" y="500044"/>
            <a:ext cx="2744788" cy="3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9339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0"/>
            <a:ext cx="7877175" cy="108739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1482811"/>
            <a:ext cx="7877175" cy="45369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3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9339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2278117"/>
            <a:ext cx="7877175" cy="37416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495" y="83600"/>
            <a:ext cx="795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Employment Webinar Series: 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Guardrails, Guidelines and Developments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026" y="1265614"/>
            <a:ext cx="7877175" cy="734689"/>
          </a:xfrm>
        </p:spPr>
        <p:txBody>
          <a:bodyPr/>
          <a:lstStyle>
            <a:lvl1pPr>
              <a:defRPr sz="2800">
                <a:solidFill>
                  <a:srgbClr val="003A5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1482811"/>
            <a:ext cx="7877175" cy="45369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1"/>
            <a:ext cx="9144000" cy="4042161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026" y="1401510"/>
            <a:ext cx="7877175" cy="2632104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0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0"/>
            <a:ext cx="7877175" cy="1213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752600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2379" y="1749425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0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36308" y="393983"/>
            <a:ext cx="6007692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7" y="5961974"/>
            <a:ext cx="2481011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539666" y="6375861"/>
            <a:ext cx="326302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/>
          <a:p>
            <a:pPr algn="r" eaLnBrk="0" hangingPunct="0"/>
            <a:r>
              <a:rPr lang="en-US" sz="900" b="1" dirty="0" smtClean="0">
                <a:solidFill>
                  <a:srgbClr val="165788"/>
                </a:solidFill>
                <a:latin typeface="Arial" charset="0"/>
              </a:rPr>
              <a:t>www.mcguirewoods.com</a:t>
            </a:r>
            <a:endParaRPr lang="en-US" sz="900" b="1" dirty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948299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4062100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393983"/>
            <a:ext cx="632389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500157"/>
            <a:ext cx="731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904718" y="6500157"/>
            <a:ext cx="2392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51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BA89-E08C-4BEF-BB78-C1B2484CD74E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3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822326"/>
            <a:ext cx="7724775" cy="544836"/>
          </a:xfrm>
        </p:spPr>
        <p:txBody>
          <a:bodyPr anchor="t" anchorCtr="0"/>
          <a:lstStyle>
            <a:lvl1pPr algn="l">
              <a:defRPr sz="2800">
                <a:solidFill>
                  <a:srgbClr val="1657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047875"/>
            <a:ext cx="7724775" cy="3971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 marL="1143000" indent="-228600">
              <a:buFont typeface="Times New Roman" pitchFamily="18" charset="0"/>
              <a:buChar char="–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00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53" y="822326"/>
            <a:ext cx="7877175" cy="500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4" y="2047876"/>
            <a:ext cx="3898397" cy="3708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43298" y="2047875"/>
            <a:ext cx="3975965" cy="370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7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36308" y="393983"/>
            <a:ext cx="6007692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7" y="5961974"/>
            <a:ext cx="2481011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539666" y="6375861"/>
            <a:ext cx="326302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/>
          <a:p>
            <a:pPr algn="r" eaLnBrk="0" hangingPunct="0"/>
            <a:r>
              <a:rPr lang="en-US" sz="900" b="1" dirty="0" smtClean="0">
                <a:solidFill>
                  <a:srgbClr val="165788"/>
                </a:solidFill>
                <a:latin typeface="Arial" charset="0"/>
              </a:rPr>
              <a:t>www.mcguirewoods.com</a:t>
            </a:r>
            <a:endParaRPr lang="en-US" sz="900" b="1" dirty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948299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4062100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393983"/>
            <a:ext cx="632389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6500157"/>
            <a:ext cx="731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8904718" y="6500157"/>
            <a:ext cx="2392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41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822326"/>
            <a:ext cx="7724775" cy="544836"/>
          </a:xfrm>
        </p:spPr>
        <p:txBody>
          <a:bodyPr anchor="t" anchorCtr="0"/>
          <a:lstStyle>
            <a:lvl1pPr algn="l">
              <a:defRPr sz="2800">
                <a:solidFill>
                  <a:srgbClr val="1657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047875"/>
            <a:ext cx="7724775" cy="3971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 marL="1143000" indent="-228600">
              <a:buFont typeface="Times New Roman" pitchFamily="18" charset="0"/>
              <a:buChar char="–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731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2503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420180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676554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3790355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917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53" y="822326"/>
            <a:ext cx="7877175" cy="500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4" y="2047876"/>
            <a:ext cx="3898397" cy="3708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43298" y="2047875"/>
            <a:ext cx="3975965" cy="370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9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3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B787-9C8B-4AC3-BBF7-B7E4D908DD51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3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3F46-6EBE-4D31-8DBE-DD84C9796B10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F6E-52FF-4993-8259-5DE867F1EB0B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6B4-420A-4AE7-96E1-296FF780C7BA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5495-F82E-4610-9179-893E283C9C36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8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4FD7-2CDA-4CC1-85E4-B989491238DA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B1BB-E306-4F59-BED9-76756FFD8845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7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6795-6950-4527-8C33-4F6DD47A6FE7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8CA0-DE12-4218-9967-3C2C368F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0"/>
            <a:ext cx="9144000" cy="1097280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8744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1026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565189"/>
            <a:ext cx="7877175" cy="445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6" y="0"/>
            <a:ext cx="7877175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977063" y="6437313"/>
            <a:ext cx="18288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rgbClr val="165788"/>
                </a:solidFill>
                <a:latin typeface="Arial" charset="0"/>
              </a:rPr>
              <a:t>McGuireWoods</a:t>
            </a:r>
            <a:r>
              <a:rPr lang="en-US" sz="900" b="1" dirty="0" smtClean="0">
                <a:solidFill>
                  <a:srgbClr val="165788"/>
                </a:solidFill>
              </a:rPr>
              <a:t> | </a:t>
            </a:r>
            <a:fld id="{3FCCEE33-571D-444D-8C82-78626ACB028F}" type="slidenum">
              <a:rPr lang="en-US" sz="900" b="1" smtClean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994525" y="6583365"/>
            <a:ext cx="18288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532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381" y="2076196"/>
            <a:ext cx="83336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Virginia Association of School Superintendents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u="sng" smtClean="0"/>
              <a:t>Covid-19 Vaccination </a:t>
            </a:r>
          </a:p>
          <a:p>
            <a:pPr algn="ctr"/>
            <a:r>
              <a:rPr lang="en-US" sz="4000" b="1" u="sng" smtClean="0"/>
              <a:t>Guidelines </a:t>
            </a:r>
            <a:r>
              <a:rPr lang="en-US" sz="4000" b="1" u="sng" dirty="0"/>
              <a:t>for Employers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 smtClean="0"/>
          </a:p>
          <a:p>
            <a:endParaRPr lang="en-US" sz="2000" dirty="0" smtClean="0"/>
          </a:p>
          <a:p>
            <a:r>
              <a:rPr lang="en-US" sz="2000" dirty="0" smtClean="0"/>
              <a:t>R. Craig Wood</a:t>
            </a:r>
          </a:p>
          <a:p>
            <a:r>
              <a:rPr lang="en-US" sz="2000" dirty="0" smtClean="0"/>
              <a:t>Micah Schwartz</a:t>
            </a:r>
            <a:endParaRPr lang="en-US" sz="2000" dirty="0"/>
          </a:p>
          <a:p>
            <a:r>
              <a:rPr lang="en-US" sz="2000" dirty="0" smtClean="0"/>
              <a:t>January 14,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8" y="1041422"/>
            <a:ext cx="2980133" cy="4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u="sng" dirty="0" smtClean="0"/>
              <a:t>What kinds of disabilities will qualify?  Potentially</a:t>
            </a:r>
            <a:r>
              <a:rPr lang="en-US" sz="2400" dirty="0" smtClean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Immune-compromised conditions (e.g., employees receiving chemotherapy treatments)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Allergies activated by the vaccine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Contraindications identified by vaccine manufacturers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Anxiety – coupled with fear of needles?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54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Some employees will probably not be able receive the vaccination because of their medical conditions.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So…then what?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smtClean="0"/>
              <a:t>Exclude </a:t>
            </a:r>
            <a:r>
              <a:rPr lang="en-US" sz="2200" dirty="0" smtClean="0"/>
              <a:t>the employee from the workplace?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Remote work?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smtClean="0"/>
              <a:t>Termination?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smtClean="0"/>
              <a:t>Maybe none of the above – so proceed slowly.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5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Employers are required to provide accommodations to employees with relevant disabilities – but </a:t>
            </a:r>
            <a:r>
              <a:rPr lang="en-US" sz="2400" smtClean="0"/>
              <a:t>may exclude </a:t>
            </a:r>
            <a:r>
              <a:rPr lang="en-US" sz="2400" dirty="0" smtClean="0"/>
              <a:t>them from the workplace if: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They pose a </a:t>
            </a:r>
            <a:r>
              <a:rPr lang="en-US" sz="2400" u="sng" dirty="0" smtClean="0"/>
              <a:t>direct threat</a:t>
            </a:r>
            <a:r>
              <a:rPr lang="en-US" sz="2400" dirty="0" smtClean="0"/>
              <a:t> to themselves or others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A direct threat is “a </a:t>
            </a:r>
            <a:r>
              <a:rPr lang="en-US" sz="2400" dirty="0"/>
              <a:t>significant risk of substantial harm to the health or safety of the individual or </a:t>
            </a:r>
            <a:r>
              <a:rPr lang="en-US" sz="2400" dirty="0" smtClean="0"/>
              <a:t>others” </a:t>
            </a:r>
            <a:endParaRPr lang="en-US" sz="24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37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The direct threat analysis is case-specific, and will not apply to every unvaccinated employee.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For example, these employees probably do not pose a direct threat: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Bus mechanic who works in the shop alone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Records </a:t>
            </a:r>
            <a:r>
              <a:rPr lang="en-US" sz="2400" dirty="0" smtClean="0"/>
              <a:t>or payroll specialist </a:t>
            </a:r>
            <a:r>
              <a:rPr lang="en-US" sz="2400" dirty="0" smtClean="0"/>
              <a:t>who works alone in </a:t>
            </a:r>
            <a:r>
              <a:rPr lang="en-US" sz="2400" dirty="0" smtClean="0"/>
              <a:t>Central Office</a:t>
            </a:r>
            <a:endParaRPr lang="en-US" sz="2400" dirty="0" smtClean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Counselor working remotely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09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Factors to consider when making the </a:t>
            </a:r>
            <a:r>
              <a:rPr lang="en-US" sz="2400" smtClean="0"/>
              <a:t>direct-threat analysis (according to the EEOC):</a:t>
            </a:r>
            <a:endParaRPr lang="en-US" sz="2400" dirty="0" smtClean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The duration of the risk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The nature and severity of potential harm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The likelihood that the potential harm will occur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200" dirty="0" smtClean="0"/>
              <a:t>The imminence of the potential harm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28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Employers can consider the risk the unvaccinated employee poses to </a:t>
            </a:r>
            <a:r>
              <a:rPr lang="en-US" sz="2400" i="1" dirty="0" smtClean="0"/>
              <a:t>students and other employees</a:t>
            </a:r>
            <a:r>
              <a:rPr lang="en-US" sz="2400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…but can employer consider the risk the employee </a:t>
            </a:r>
            <a:r>
              <a:rPr lang="en-US" sz="2400" i="1" dirty="0" smtClean="0"/>
              <a:t>poses to himself/herself 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The EEOC’s ADA regulations say yes, generally, but the EEOC’s Covid-19 vaccination guidance does not address this question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And if the risk is so great you would exclude the employee, why are you not excluding all unvaccinated students?  What is the difference?</a:t>
            </a:r>
            <a:endParaRPr lang="en-US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88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If employer concludes that the unvaccinated employee poses a direct threat to himself/herself or others, the employer can exclude the employee from the workplace.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But this alone is not grounds for termination.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 must also consider whether: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employee can be accommodated in manner that allows the employee to perform the essential functions of his/her job (e.g., remote work)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employee has other bases for leave (e.g., FMLA, FFCRA)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76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If the employee can continue performing his/her job remotely, this is probably the easiest option, at least until the Fall.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In the Fall, it will be easier for schools to argue that remote work presents an </a:t>
            </a:r>
            <a:r>
              <a:rPr lang="en-US" sz="2400" u="sng" dirty="0" smtClean="0"/>
              <a:t>undue burden</a:t>
            </a:r>
            <a:r>
              <a:rPr lang="en-US" sz="2400" dirty="0" smtClean="0"/>
              <a:t> for the school (which may, in that circumstance, allow for </a:t>
            </a:r>
            <a:r>
              <a:rPr lang="en-US" sz="2400" smtClean="0"/>
              <a:t>termination).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83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ADA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Employers should follow the “interactive process” when determining whether employees need accommodations – and document the process accordingly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Employers </a:t>
            </a:r>
            <a:r>
              <a:rPr lang="en-US" sz="2400" u="sng" dirty="0" smtClean="0"/>
              <a:t>can</a:t>
            </a:r>
            <a:r>
              <a:rPr lang="en-US" sz="2400" dirty="0" smtClean="0"/>
              <a:t> ask for proof of vaccination from employees (and should ask employee before contacting doctor)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Vaccine-related documents should be kept in employees’ “medical files” (not their “personnel files”)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09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u="sng" dirty="0" smtClean="0">
                <a:solidFill>
                  <a:srgbClr val="000000"/>
                </a:solidFill>
              </a:rPr>
              <a:t>Religious Accommodations (Title VII)</a:t>
            </a:r>
            <a:endParaRPr lang="en-US" sz="2400" u="sng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Employers must provide reasonable accommodations to employees with religious objections to receiving the Covid-19 vaccination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3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52144" y="4065368"/>
            <a:ext cx="4191856" cy="502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89" y="412305"/>
            <a:ext cx="8085136" cy="677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Speakers</a:t>
            </a:r>
            <a:endParaRPr lang="en-US" sz="2400" b="1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4607" y="920422"/>
            <a:ext cx="8095411" cy="1560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3938" y="3388310"/>
            <a:ext cx="3944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Micah Schwartz</a:t>
            </a:r>
            <a:r>
              <a:rPr lang="en-US" sz="1400" dirty="0" smtClean="0"/>
              <a:t>, McGuireWoods</a:t>
            </a:r>
          </a:p>
          <a:p>
            <a:r>
              <a:rPr lang="en-US" sz="1400" dirty="0" smtClean="0"/>
              <a:t>mschwartz@mcguirewoods.com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2540590" y="1680520"/>
            <a:ext cx="3493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R. Craig Wood</a:t>
            </a:r>
            <a:r>
              <a:rPr lang="en-US" sz="1400" dirty="0" smtClean="0"/>
              <a:t>, McGuireWoods</a:t>
            </a:r>
          </a:p>
          <a:p>
            <a:r>
              <a:rPr lang="en-US" sz="1400" dirty="0" smtClean="0"/>
              <a:t>VASS Legal Counsel</a:t>
            </a:r>
          </a:p>
          <a:p>
            <a:r>
              <a:rPr lang="en-US" sz="1400" dirty="0" smtClean="0"/>
              <a:t>cwood@mcguirewoods.com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9" y="3512118"/>
            <a:ext cx="1139017" cy="1139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9" y="1714312"/>
            <a:ext cx="1173358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What kinds of religious objections </a:t>
            </a:r>
            <a:r>
              <a:rPr lang="en-US" u="sng" smtClean="0">
                <a:solidFill>
                  <a:srgbClr val="000000"/>
                </a:solidFill>
              </a:rPr>
              <a:t>require accommodations?</a:t>
            </a:r>
            <a:endParaRPr lang="en-US" u="sng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mtClean="0"/>
              <a:t>Any kind based on </a:t>
            </a:r>
            <a:r>
              <a:rPr lang="en-US" dirty="0" smtClean="0"/>
              <a:t>“sincerely held” religious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beliefs,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practices, or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observances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110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Employers can require employees to validate, in writing, that: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he relevant religious belief they exert is in fact “sincerely held”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 religious belief applies to the Covid-19 vaccination program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78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But employers do not have much basis for determining whether the religious belief really is sincerely held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Religious beliefs can be sincerely held even if: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They do not align with a major religion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They are inconsistent with the employee’s self-identified religion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 employee does not regularly attend a house of worship or otherwise engage in religious </a:t>
            </a:r>
            <a:r>
              <a:rPr lang="en-US" sz="2400" dirty="0" smtClean="0">
                <a:solidFill>
                  <a:srgbClr val="000000"/>
                </a:solidFill>
              </a:rPr>
              <a:t>observances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creates a VERY low threshold for the employee to assert a religious exception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12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u="sng" dirty="0" smtClean="0">
                <a:solidFill>
                  <a:srgbClr val="000000"/>
                </a:solidFill>
              </a:rPr>
              <a:t>But</a:t>
            </a:r>
            <a:r>
              <a:rPr lang="en-US" sz="2400" dirty="0" smtClean="0">
                <a:solidFill>
                  <a:srgbClr val="000000"/>
                </a:solidFill>
              </a:rPr>
              <a:t> – employers can deny vaccination exemptions based on: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Political beliefs (“I don’t trust this </a:t>
            </a:r>
            <a:r>
              <a:rPr lang="en-US" sz="2400" dirty="0" smtClean="0">
                <a:solidFill>
                  <a:srgbClr val="000000"/>
                </a:solidFill>
              </a:rPr>
              <a:t>Trump/Biden </a:t>
            </a:r>
            <a:r>
              <a:rPr lang="en-US" sz="2400" dirty="0" smtClean="0">
                <a:solidFill>
                  <a:srgbClr val="000000"/>
                </a:solidFill>
              </a:rPr>
              <a:t>vaccine”)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Cultural beliefs (“I don’t believe in vaccines”)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Scientific beliefs (“I don’t think this vaccine will work”)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53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Employers do not have to allow employees to exempt themselves from the vaccination program based on their </a:t>
            </a:r>
            <a:r>
              <a:rPr lang="en-US" sz="2400" smtClean="0">
                <a:solidFill>
                  <a:srgbClr val="000000"/>
                </a:solidFill>
              </a:rPr>
              <a:t>religious beliefs </a:t>
            </a:r>
            <a:r>
              <a:rPr lang="en-US" sz="2400" dirty="0" smtClean="0">
                <a:solidFill>
                  <a:srgbClr val="000000"/>
                </a:solidFill>
              </a:rPr>
              <a:t>if this would impose an </a:t>
            </a:r>
            <a:r>
              <a:rPr lang="en-US" sz="2400" u="sng" dirty="0" smtClean="0">
                <a:solidFill>
                  <a:srgbClr val="000000"/>
                </a:solidFill>
              </a:rPr>
              <a:t>undue burden</a:t>
            </a:r>
            <a:r>
              <a:rPr lang="en-US" sz="2400" dirty="0" smtClean="0">
                <a:solidFill>
                  <a:srgbClr val="000000"/>
                </a:solidFill>
              </a:rPr>
              <a:t> on the workplace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This undue burden analysis resembles the direct threat analysis under </a:t>
            </a:r>
            <a:r>
              <a:rPr lang="en-US" sz="2400" smtClean="0">
                <a:solidFill>
                  <a:srgbClr val="000000"/>
                </a:solidFill>
              </a:rPr>
              <a:t>the ADA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Employers should consider the health and safety risks presented to this and other employees if this employee reports to work without receiving the vaccine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155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If employer concludes that the unvaccinated </a:t>
            </a:r>
            <a:r>
              <a:rPr lang="en-US" sz="2400" smtClean="0"/>
              <a:t>employee poses </a:t>
            </a:r>
            <a:r>
              <a:rPr lang="en-US" sz="2400" dirty="0" smtClean="0"/>
              <a:t>an undue </a:t>
            </a:r>
            <a:r>
              <a:rPr lang="en-US" sz="2400" smtClean="0"/>
              <a:t>burden on </a:t>
            </a:r>
            <a:r>
              <a:rPr lang="en-US" sz="2400" dirty="0" smtClean="0"/>
              <a:t>the workplace, the employer can exclude the employee from the workplace.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But this alone is not grounds for termination.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 must also consider whether: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employee can be accommodated in manner that allows the employee to perform the essential functions of his/her job (e.g., remote work)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employee has other bases for leave (e.g., FMLA, FFCRA)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6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If the employee can continue performing his/her job remotely, this is probably the easiest option, at least until the Fall.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In the Fall, it will be easier for schools to argue that remote work presents an undue burden for the school (which may, in that circumstance, allow for termination)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61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48118" y="2168347"/>
            <a:ext cx="8150051" cy="1718389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Should</a:t>
            </a:r>
            <a:r>
              <a:rPr lang="en-US" sz="4000" dirty="0" smtClean="0"/>
              <a:t> Employers </a:t>
            </a:r>
            <a:r>
              <a:rPr lang="en-US" sz="4000" smtClean="0"/>
              <a:t>Require Covid-19 Vaccines</a:t>
            </a:r>
            <a:r>
              <a:rPr lang="en-US" sz="4000" dirty="0" smtClean="0"/>
              <a:t>?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Vaccination 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Opinion</a:t>
            </a:r>
            <a:r>
              <a:rPr lang="en-US" sz="2800" b="1" dirty="0" smtClean="0"/>
              <a:t>:</a:t>
            </a:r>
          </a:p>
          <a:p>
            <a:pPr marL="0" indent="0" algn="ctr">
              <a:buNone/>
            </a:pPr>
            <a:r>
              <a:rPr lang="en-US" sz="2800" b="1" dirty="0" smtClean="0"/>
              <a:t>Employers can require employees to receive the Covid-19 vaccine – but should they?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45" y="3329796"/>
            <a:ext cx="3471611" cy="22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Vaccination 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disability and religious accommodations required, schools should consider whether they would be better served with a voluntary vaccination </a:t>
            </a:r>
            <a:r>
              <a:rPr lang="en-US" dirty="0" smtClean="0"/>
              <a:t>program (“strongly encouraged” rather than “mandatory”)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sz="2400" dirty="0" smtClean="0"/>
              <a:t>Pros (Craig)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Cons (Micah)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7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Today we will cover: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Whether schools </a:t>
            </a:r>
            <a:r>
              <a:rPr lang="en-US" sz="2200" i="1" dirty="0" smtClean="0"/>
              <a:t>can</a:t>
            </a:r>
            <a:r>
              <a:rPr lang="en-US" sz="2200" dirty="0" smtClean="0"/>
              <a:t> require employees to receive Covid-19 vaccinations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Whether schools </a:t>
            </a:r>
            <a:r>
              <a:rPr lang="en-US" sz="2200" i="1" dirty="0" smtClean="0"/>
              <a:t>should</a:t>
            </a:r>
            <a:r>
              <a:rPr lang="en-US" sz="2200" dirty="0" smtClean="0"/>
              <a:t> require employees to receive Covid-19 vaccinations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Your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48118" y="2168347"/>
            <a:ext cx="8150051" cy="1718389"/>
          </a:xfrm>
        </p:spPr>
        <p:txBody>
          <a:bodyPr>
            <a:noAutofit/>
          </a:bodyPr>
          <a:lstStyle/>
          <a:p>
            <a:r>
              <a:rPr lang="en-US" sz="4000" dirty="0" smtClean="0"/>
              <a:t>Questions 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Letters to the Editor</a:t>
            </a:r>
            <a:r>
              <a:rPr lang="en-US" sz="2800" b="1" dirty="0" smtClean="0"/>
              <a:t>:</a:t>
            </a:r>
          </a:p>
          <a:p>
            <a:pPr marL="0" indent="0" algn="ctr">
              <a:buNone/>
            </a:pPr>
            <a:r>
              <a:rPr lang="en-US" sz="2800" b="1" dirty="0" smtClean="0"/>
              <a:t>What Questions Do You Have?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67" y="3191774"/>
            <a:ext cx="3716291" cy="2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48118" y="2168347"/>
            <a:ext cx="8150051" cy="1718389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Can</a:t>
            </a:r>
            <a:r>
              <a:rPr lang="en-US" sz="4000" dirty="0" smtClean="0"/>
              <a:t> </a:t>
            </a:r>
            <a:r>
              <a:rPr lang="en-US" sz="4000" smtClean="0"/>
              <a:t>Employers Require </a:t>
            </a:r>
            <a:br>
              <a:rPr lang="en-US" sz="4000" smtClean="0"/>
            </a:br>
            <a:r>
              <a:rPr lang="en-US" sz="4000" smtClean="0"/>
              <a:t>Covid-19 </a:t>
            </a:r>
            <a:r>
              <a:rPr lang="en-US" sz="4000" dirty="0" smtClean="0"/>
              <a:t>Vaccines?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Employee 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Headline</a:t>
            </a:r>
            <a:r>
              <a:rPr lang="en-US" sz="2800" b="1" dirty="0" smtClean="0"/>
              <a:t>: </a:t>
            </a:r>
          </a:p>
          <a:p>
            <a:pPr marL="0" indent="0" algn="ctr">
              <a:buNone/>
            </a:pPr>
            <a:r>
              <a:rPr lang="en-US" sz="2800" b="1" dirty="0" smtClean="0"/>
              <a:t>Employers Can Require Employees To Receive the Covid-19 Vaccine!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68" y="3404738"/>
            <a:ext cx="4605890" cy="24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1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Employee 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U.S. EEOC issued guidance on December 16, 2020 which acknowledges – at least tacitly – that Covid-19 vaccination programs are lawful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6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Employee 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But, there is fine print, on the back page…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74" y="2398143"/>
            <a:ext cx="2257016" cy="30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Employee Vaccinations – Exceptions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Employers must provide accommodations based on: 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Disabilities (ADA)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/>
              <a:t>Religious beliefs (Civil Rights Act – Title VII)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9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u="sng" dirty="0" smtClean="0"/>
              <a:t>Disability Accommodations (ADA)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Employers must provide reasonable accommodations to employees with disabilities that prevent them from safely </a:t>
            </a:r>
            <a:r>
              <a:rPr lang="en-US" sz="2400" smtClean="0"/>
              <a:t>receiving a Covid-19 vaccination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95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4">
      <a:dk1>
        <a:srgbClr val="000000"/>
      </a:dk1>
      <a:lt1>
        <a:sysClr val="window" lastClr="FFFFFF"/>
      </a:lt1>
      <a:dk2>
        <a:srgbClr val="165788"/>
      </a:dk2>
      <a:lt2>
        <a:srgbClr val="D5D2CA"/>
      </a:lt2>
      <a:accent1>
        <a:srgbClr val="165788"/>
      </a:accent1>
      <a:accent2>
        <a:srgbClr val="5B8F22"/>
      </a:accent2>
      <a:accent3>
        <a:srgbClr val="D5D2CA"/>
      </a:accent3>
      <a:accent4>
        <a:srgbClr val="000000"/>
      </a:accent4>
      <a:accent5>
        <a:srgbClr val="D47600"/>
      </a:accent5>
      <a:accent6>
        <a:srgbClr val="8B8D8E"/>
      </a:accent6>
      <a:hlink>
        <a:srgbClr val="3595DE"/>
      </a:hlink>
      <a:folHlink>
        <a:srgbClr val="800080"/>
      </a:folHlink>
    </a:clrScheme>
    <a:fontScheme name="blank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WTemplate_3.potx" id="{69F7F025-58A6-4C13-B6E6-82023459DBBC}" vid="{AD0A3340-F528-40FB-ACD9-DB5A6FDB1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1178</Words>
  <Application>Microsoft Office PowerPoint</Application>
  <PresentationFormat>On-screen Show (4:3)</PresentationFormat>
  <Paragraphs>150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Optima</vt:lpstr>
      <vt:lpstr>Times New Roman</vt:lpstr>
      <vt:lpstr>Wingdings</vt:lpstr>
      <vt:lpstr>Office Theme</vt:lpstr>
      <vt:lpstr>blank</vt:lpstr>
      <vt:lpstr>PowerPoint Presentation</vt:lpstr>
      <vt:lpstr>PowerPoint Presentation</vt:lpstr>
      <vt:lpstr>Agenda </vt:lpstr>
      <vt:lpstr>Can Employers Require  Covid-19 Vaccines?</vt:lpstr>
      <vt:lpstr>Mandatory Employee Vaccinations</vt:lpstr>
      <vt:lpstr>Mandatory Employee Vaccinations</vt:lpstr>
      <vt:lpstr>Mandatory Employee Vaccinations</vt:lpstr>
      <vt:lpstr>Mandatory Employee Vaccinations – Exceptions </vt:lpstr>
      <vt:lpstr>Disability Accommodations</vt:lpstr>
      <vt:lpstr>Disability Accommodations</vt:lpstr>
      <vt:lpstr>Disability Accommodations</vt:lpstr>
      <vt:lpstr>Disability Accommodations</vt:lpstr>
      <vt:lpstr>Disability Accommodations</vt:lpstr>
      <vt:lpstr>Disability Accommodations</vt:lpstr>
      <vt:lpstr>Disability Accommodations</vt:lpstr>
      <vt:lpstr>Disability Accommodations</vt:lpstr>
      <vt:lpstr>Disability Accommodations</vt:lpstr>
      <vt:lpstr>Other ADA Issues</vt:lpstr>
      <vt:lpstr>Religious Accommodations</vt:lpstr>
      <vt:lpstr>Religious Accommodations</vt:lpstr>
      <vt:lpstr>Religious Accommodations</vt:lpstr>
      <vt:lpstr>Religious Accommodations</vt:lpstr>
      <vt:lpstr>Religious Accommodations</vt:lpstr>
      <vt:lpstr>Religious Accommodations</vt:lpstr>
      <vt:lpstr>Religious Accommodations</vt:lpstr>
      <vt:lpstr>Religious Accommodations</vt:lpstr>
      <vt:lpstr>Should Employers Require Covid-19 Vaccines?</vt:lpstr>
      <vt:lpstr>Voluntary Vaccination Programs </vt:lpstr>
      <vt:lpstr>Voluntary Vaccination Programs </vt:lpstr>
      <vt:lpstr>Questions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Wood, R. Craig</cp:lastModifiedBy>
  <cp:revision>16</cp:revision>
  <cp:lastPrinted>2021-01-12T22:11:37Z</cp:lastPrinted>
  <dcterms:modified xsi:type="dcterms:W3CDTF">2021-01-13T01:07:09Z</dcterms:modified>
</cp:coreProperties>
</file>